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57" r:id="rId4"/>
    <p:sldId id="260" r:id="rId5"/>
    <p:sldId id="258" r:id="rId6"/>
    <p:sldId id="264" r:id="rId7"/>
    <p:sldId id="259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DC8FF"/>
    <a:srgbClr val="FF616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63624" autoAdjust="0"/>
  </p:normalViewPr>
  <p:slideViewPr>
    <p:cSldViewPr snapToGrid="0">
      <p:cViewPr varScale="1">
        <p:scale>
          <a:sx n="57" d="100"/>
          <a:sy n="57" d="100"/>
        </p:scale>
        <p:origin x="19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5F48-A68B-4B4B-838E-0596CDE0C6AD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AC89-FF61-47A9-837C-46FBF5983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PyBullet</a:t>
            </a:r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is primarily used for its physics simulation capabilities. It provides: real world physics, tools to import URDF, and an environment for the agent to interact  </a:t>
            </a:r>
            <a:endParaRPr lang="en-US" b="1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OpenAI Gym</a:t>
            </a:r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, on the other hand, is used as a framework for developing and comparing reinforcement learning algorithms. It provides interface, functions like step, resetting and rendering</a:t>
            </a:r>
            <a:endParaRPr lang="en-US" b="0" i="0" dirty="0">
              <a:solidFill>
                <a:srgbClr val="CECAC3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Many policy gradient approaches cannot guarantee monotonous improvement of its performance due to rapid changes in the policy updates.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On the other hand, TRPO is based on trust-region optimization that guarantees monotonous improvement by adding trust-region constraints to satisfy how close the new policy and old policy are allowed to be</a:t>
            </a:r>
            <a:endParaRPr lang="en-US" b="0" i="0" dirty="0">
              <a:solidFill>
                <a:srgbClr val="CECAC3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DAC89-FF61-47A9-837C-46FBF5983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2D4A-E85D-4E29-8E73-F1A36FE188E9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958C-DBD8-493F-ABE3-97AF55407F8A}" type="datetime1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1830-4F20-4387-BA92-A5C920C286FF}" type="datetime1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4C5-7706-48CF-A08D-71A1446C43EE}" type="datetime1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418-71CE-4265-A5FB-50E5E1FB64A4}" type="datetime1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61DC-1CDA-4F38-A2A9-F5EB26886529}" type="datetime1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8F24-3FA7-4014-BB99-B67970A91416}" type="datetime1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7B4D-C867-4354-AF1B-09237281FF63}" type="datetime1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3D-DF14-4C4F-98DF-15B901C7F1DD}" type="datetime1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EABD-323F-4AB8-A9C6-C0246A731F7A}" type="datetime1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56351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736" y="874474"/>
            <a:ext cx="7357557" cy="70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36" y="1819123"/>
            <a:ext cx="6222093" cy="302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49831E-4DF4-4472-AB10-186560BFF73A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7968E5-736B-480B-B04E-4124262B06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07" y="5224651"/>
            <a:ext cx="1058285" cy="105569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43059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7"/>
            <a:ext cx="870857" cy="4193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0857" y="30629"/>
            <a:ext cx="474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19091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maggiolino.medium.com/creating-openai-gym-environments-with-pybullet-part-1-13895a622b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intro-to-artificial-intelligence/trust-region-policy-optimisation-trpo-a-policy-based-reinforcement-learning-fd38ff9e996e" TargetMode="External"/><Relationship Id="rId4" Type="http://schemas.openxmlformats.org/officeDocument/2006/relationships/hyperlink" Target="https://lilianweng.github.io/posts/2018-02-19-rl-overvie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971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Safe and Adaptable Navigation using RL and Optimal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Presentation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By: Jatin Sikka</a:t>
            </a:r>
          </a:p>
        </p:txBody>
      </p:sp>
    </p:spTree>
    <p:extLst>
      <p:ext uri="{BB962C8B-B14F-4D97-AF65-F5344CB8AC3E}">
        <p14:creationId xmlns:p14="http://schemas.microsoft.com/office/powerpoint/2010/main" val="169165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AB939-284C-5869-C3A0-99B9BEA17740}"/>
              </a:ext>
            </a:extLst>
          </p:cNvPr>
          <p:cNvSpPr txBox="1"/>
          <p:nvPr/>
        </p:nvSpPr>
        <p:spPr>
          <a:xfrm>
            <a:off x="628650" y="1578567"/>
            <a:ext cx="763143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7" indent="-342917" algn="just">
              <a:buFont typeface="+mj-lt"/>
              <a:buAutoNum type="arabicPeriod"/>
            </a:pPr>
            <a:endParaRPr lang="en-US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7" indent="-342917" algn="just">
              <a:buFont typeface="+mj-lt"/>
              <a:buAutoNum type="arabicPeriod"/>
            </a:pP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Donggun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Lee, “Safety-Guaranteed Autonomy under Uncertainty”, University of Californica, Berkeley,  2022</a:t>
            </a:r>
          </a:p>
          <a:p>
            <a:pPr marL="342917" indent="-342917" algn="just">
              <a:buFont typeface="+mj-lt"/>
              <a:buAutoNum type="arabicPeriod"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Schulman, J., Levine, S., Moritz, P., Jordan, M., &amp;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Abbeel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(2017). Trust Region Policy Optimization.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arXiv:1502.05477v5 [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cs.LG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University of California, Berkeley, Department of Electrical Engineering and Computer Sciences.</a:t>
            </a:r>
          </a:p>
          <a:p>
            <a:pPr marL="342917" indent="-342917" algn="just">
              <a:buFont typeface="+mj-lt"/>
              <a:buAutoNum type="arabicPeriod"/>
            </a:pP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Maggiolino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G. (2019, October 22). Creating OpenAI Gym Environments with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PyBullet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(Part 1).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7" indent="-342917" algn="just">
              <a:buFont typeface="+mj-lt"/>
              <a:buAutoNum type="arabicPeriod"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Weng, L. (2018, February 19). A (Long) Peek into Reinforcement Learning.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7" indent="-342917" algn="just">
              <a:buFont typeface="+mj-lt"/>
              <a:buAutoNum type="arabicPeriod"/>
            </a:pP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Karunakaran, D. (2020, October 12). Trust Region Policy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Optimisation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(TRPO) — a policy-based Reinforcement Learning. Intro to Artificial Intelligence. 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6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4A9EE3-8217-1A69-D1C9-CBA532356603}"/>
              </a:ext>
            </a:extLst>
          </p:cNvPr>
          <p:cNvSpPr txBox="1"/>
          <p:nvPr/>
        </p:nvSpPr>
        <p:spPr>
          <a:xfrm>
            <a:off x="683271" y="2339851"/>
            <a:ext cx="71437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Reinforcement Learning Using TRPO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PyBullet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: physics simulation 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OpenAI Gym: developing RL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667BC-D08D-1303-8C87-71A5374D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20" y="2352321"/>
            <a:ext cx="3520318" cy="1634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A0444-2F17-D3C8-D150-45BB7E446941}"/>
              </a:ext>
            </a:extLst>
          </p:cNvPr>
          <p:cNvSpPr txBox="1"/>
          <p:nvPr/>
        </p:nvSpPr>
        <p:spPr>
          <a:xfrm>
            <a:off x="5284337" y="4125433"/>
            <a:ext cx="2542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Reinforcement learning visualization [3]</a:t>
            </a:r>
          </a:p>
        </p:txBody>
      </p:sp>
    </p:spTree>
    <p:extLst>
      <p:ext uri="{BB962C8B-B14F-4D97-AF65-F5344CB8AC3E}">
        <p14:creationId xmlns:p14="http://schemas.microsoft.com/office/powerpoint/2010/main" val="239120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6064B-0ADC-584E-B5FE-B15BB2E7BFCF}"/>
              </a:ext>
            </a:extLst>
          </p:cNvPr>
          <p:cNvSpPr txBox="1"/>
          <p:nvPr/>
        </p:nvSpPr>
        <p:spPr>
          <a:xfrm>
            <a:off x="314639" y="1913181"/>
            <a:ext cx="7143750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TRPO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agent, leverages a neural network </a:t>
            </a:r>
          </a:p>
          <a:p>
            <a:pPr algn="just">
              <a:spcAft>
                <a:spcPts val="1200"/>
              </a:spcAft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policy model that interprets the simulation state </a:t>
            </a:r>
          </a:p>
          <a:p>
            <a:pPr algn="just">
              <a:spcAft>
                <a:spcPts val="1200"/>
              </a:spcAft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to decide on the best actions. </a:t>
            </a:r>
          </a:p>
          <a:p>
            <a:pPr marL="800100" lvl="1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Find the best improvement</a:t>
            </a:r>
          </a:p>
          <a:p>
            <a:pPr marL="800100" lvl="1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Check whether the approximation is good</a:t>
            </a:r>
          </a:p>
          <a:p>
            <a:pPr marL="800100" lvl="1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Increase or decrease the Trust region</a:t>
            </a:r>
          </a:p>
          <a:p>
            <a:pPr marL="800100" lvl="1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ea typeface="Adobe Ming Std L" panose="02020300000000000000" pitchFamily="18" charset="-128"/>
                <a:cs typeface="Times New Roman" panose="02020603050405020304" pitchFamily="18" charset="0"/>
              </a:rPr>
              <a:t>Repeat Steps until goal is reached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Adobe Ming Std L" panose="02020300000000000000" pitchFamily="18" charset="-128"/>
              <a:ea typeface="Adobe Ming Std L" panose="02020300000000000000" pitchFamily="18" charset="-128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2F9151-A4F7-654B-D1FE-6169B282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13" y="2181573"/>
            <a:ext cx="3877648" cy="25806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E56CFF-4B7A-6BD9-5E1A-E45181F695D6}"/>
              </a:ext>
            </a:extLst>
          </p:cNvPr>
          <p:cNvSpPr txBox="1"/>
          <p:nvPr/>
        </p:nvSpPr>
        <p:spPr>
          <a:xfrm>
            <a:off x="5726921" y="4948625"/>
            <a:ext cx="1980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TRPO visualization [5]</a:t>
            </a:r>
          </a:p>
        </p:txBody>
      </p:sp>
    </p:spTree>
    <p:extLst>
      <p:ext uri="{BB962C8B-B14F-4D97-AF65-F5344CB8AC3E}">
        <p14:creationId xmlns:p14="http://schemas.microsoft.com/office/powerpoint/2010/main" val="89404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TRPO Agent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622DFDAC-BA7C-F527-AA17-C85D836DB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1998" y="3089253"/>
                <a:ext cx="6980000" cy="189885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15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Where</a:t>
                </a:r>
                <a:r>
                  <a:rPr lang="en-US" sz="1500" b="0" dirty="0">
                    <a:solidFill>
                      <a:schemeClr val="bg2">
                        <a:lumMod val="2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00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500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p>
                    </m:sSubSup>
                    <m:d>
                      <m:dPr>
                        <m:ctrlPr>
                          <a:rPr lang="en-US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5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15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is </a:t>
                </a:r>
                <a:r>
                  <a:rPr lang="en-US" sz="15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KL Divergence: </a:t>
                </a:r>
                <a:r>
                  <a:rPr lang="en-US" sz="1500" dirty="0">
                    <a:latin typeface="+mj-lt"/>
                    <a:cs typeface="Times New Roman" panose="02020603050405020304" pitchFamily="18" charset="0"/>
                  </a:rPr>
                  <a:t>Ensures the new policy doesn’t deviate and stays in the Trust region constraint</a:t>
                </a:r>
                <a:endParaRPr lang="en-US" sz="1500" b="1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sz="15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5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5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15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sz="15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15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Surrogate Objective: </a:t>
                </a:r>
                <a:r>
                  <a:rPr lang="en-US" sz="1500" dirty="0">
                    <a:latin typeface="+mj-lt"/>
                    <a:cs typeface="Times New Roman" panose="02020603050405020304" pitchFamily="18" charset="0"/>
                  </a:rPr>
                  <a:t>Compares new Policies probability of taking actions to the old policies, weighted by reward.</a:t>
                </a:r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622DFDAC-BA7C-F527-AA17-C85D836DB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1998" y="3089253"/>
                <a:ext cx="6980000" cy="1898853"/>
              </a:xfrm>
              <a:blipFill>
                <a:blip r:embed="rId3"/>
                <a:stretch>
                  <a:fillRect l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98C05-A639-5DFA-7AA0-CD7B09546291}"/>
                  </a:ext>
                </a:extLst>
              </p:cNvPr>
              <p:cNvSpPr txBox="1"/>
              <p:nvPr/>
            </p:nvSpPr>
            <p:spPr>
              <a:xfrm>
                <a:off x="1081998" y="2172952"/>
                <a:ext cx="6853767" cy="611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Policy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update</m:t>
                      </m:r>
                      <m:r>
                        <a:rPr lang="en-US" sz="16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KL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max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98C05-A639-5DFA-7AA0-CD7B0954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8" y="2172952"/>
                <a:ext cx="6853767" cy="611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41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36" y="812967"/>
            <a:ext cx="7357557" cy="704093"/>
          </a:xfrm>
        </p:spPr>
        <p:txBody>
          <a:bodyPr>
            <a:normAutofit/>
          </a:bodyPr>
          <a:lstStyle/>
          <a:p>
            <a:r>
              <a:rPr lang="en-US" sz="4000" dirty="0"/>
              <a:t>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3FE552-9A68-CB20-C4B7-2F6FE0F2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37" y="2344377"/>
            <a:ext cx="7865613" cy="3929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Environment Setup: </a:t>
            </a:r>
          </a:p>
          <a:p>
            <a:pPr marL="342900" indent="-3429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Custom environment (car, goal, obstacles) </a:t>
            </a:r>
          </a:p>
          <a:p>
            <a:pPr marL="342900" indent="-3429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2-degree action (acceleration &amp; steering)</a:t>
            </a:r>
          </a:p>
          <a:p>
            <a:pPr marL="342900" indent="-3429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8-degree state space (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xy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position of target and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xy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position, orientation and velocity of car)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962715-0BDA-659E-E26C-22037F208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69"/>
          <a:stretch/>
        </p:blipFill>
        <p:spPr>
          <a:xfrm>
            <a:off x="5397303" y="1845534"/>
            <a:ext cx="2819794" cy="1808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E681B-3D90-B4DB-7FFC-8D6D31D4C92D}"/>
              </a:ext>
            </a:extLst>
          </p:cNvPr>
          <p:cNvSpPr txBox="1"/>
          <p:nvPr/>
        </p:nvSpPr>
        <p:spPr>
          <a:xfrm>
            <a:off x="5397303" y="3736267"/>
            <a:ext cx="23567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Environment visualization [3]</a:t>
            </a:r>
          </a:p>
        </p:txBody>
      </p:sp>
    </p:spTree>
    <p:extLst>
      <p:ext uri="{BB962C8B-B14F-4D97-AF65-F5344CB8AC3E}">
        <p14:creationId xmlns:p14="http://schemas.microsoft.com/office/powerpoint/2010/main" val="10869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Reward Function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CE735-C8A8-B601-010F-EFE45970A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0" t="25831" r="6937"/>
          <a:stretch/>
        </p:blipFill>
        <p:spPr>
          <a:xfrm>
            <a:off x="4246880" y="1670271"/>
            <a:ext cx="3496310" cy="4313255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4B15852-8999-6CC7-32B4-B14221A61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37" y="1862026"/>
            <a:ext cx="7865613" cy="39297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24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Positive Reinforcement (Rewarding): 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Proximity to the goal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Reaching the goal</a:t>
            </a:r>
          </a:p>
          <a:p>
            <a:pPr marL="0" indent="0" algn="just">
              <a:lnSpc>
                <a:spcPct val="150000"/>
              </a:lnSpc>
              <a:spcBef>
                <a:spcPts val="24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Negative Reinforcement (Penalizing):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Unsafe proximity to obstacle</a:t>
            </a:r>
          </a:p>
          <a:p>
            <a:pPr marL="342900" indent="-34290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Collision with an obstacle</a:t>
            </a:r>
          </a:p>
          <a:p>
            <a:pPr marL="0" indent="0">
              <a:buNone/>
            </a:pP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6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7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908EB65-57B8-9D4F-6004-AB6CE268B9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83" t="9134" r="10765" b="9474"/>
          <a:stretch/>
        </p:blipFill>
        <p:spPr>
          <a:xfrm>
            <a:off x="2835020" y="2444059"/>
            <a:ext cx="2328334" cy="2236851"/>
          </a:xfrm>
          <a:prstGeom prst="rect">
            <a:avLst/>
          </a:prstGeom>
        </p:spPr>
      </p:pic>
      <p:pic>
        <p:nvPicPr>
          <p:cNvPr id="42" name="Goal1">
            <a:hlinkClick r:id="" action="ppaction://media"/>
            <a:extLst>
              <a:ext uri="{FF2B5EF4-FFF2-40B4-BE49-F238E27FC236}">
                <a16:creationId xmlns:a16="http://schemas.microsoft.com/office/drawing/2014/main" id="{48C8C608-5CB4-3109-6693-5BF5C179D89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0"/>
                </p14:media>
              </p:ext>
            </p:extLst>
          </p:nvPr>
        </p:nvPicPr>
        <p:blipFill rotWithShape="1">
          <a:blip r:embed="rId7"/>
          <a:srcRect l="43163" t="14654" r="34763" b="47798"/>
          <a:stretch/>
        </p:blipFill>
        <p:spPr>
          <a:xfrm>
            <a:off x="3230709" y="2617920"/>
            <a:ext cx="1519472" cy="1547078"/>
          </a:xfrm>
          <a:prstGeom prst="rect">
            <a:avLst/>
          </a:prstGeom>
          <a:ln w="19050"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62423-6AF8-AE13-A10C-79CCAFCAF0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18" t="9135" r="10529" b="9474"/>
          <a:stretch/>
        </p:blipFill>
        <p:spPr>
          <a:xfrm>
            <a:off x="427798" y="2018775"/>
            <a:ext cx="2328334" cy="2236851"/>
          </a:xfrm>
          <a:prstGeom prst="rect">
            <a:avLst/>
          </a:prstGeom>
        </p:spPr>
      </p:pic>
      <p:pic>
        <p:nvPicPr>
          <p:cNvPr id="49" name="Initial">
            <a:hlinkClick r:id="" action="ppaction://media"/>
            <a:extLst>
              <a:ext uri="{FF2B5EF4-FFF2-40B4-BE49-F238E27FC236}">
                <a16:creationId xmlns:a16="http://schemas.microsoft.com/office/drawing/2014/main" id="{F7635929-B461-FD0B-286A-8F323D1D437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2755.6458"/>
                </p14:media>
              </p:ext>
            </p:extLst>
          </p:nvPr>
        </p:nvPicPr>
        <p:blipFill rotWithShape="1">
          <a:blip r:embed="rId8"/>
          <a:srcRect l="45646" t="14445" r="34354" b="47610"/>
          <a:stretch/>
        </p:blipFill>
        <p:spPr>
          <a:xfrm>
            <a:off x="967844" y="2277304"/>
            <a:ext cx="1434804" cy="143480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508E5B3-4C11-3EA6-66D2-C6C0FC1C900D}"/>
              </a:ext>
            </a:extLst>
          </p:cNvPr>
          <p:cNvGrpSpPr/>
          <p:nvPr/>
        </p:nvGrpSpPr>
        <p:grpSpPr>
          <a:xfrm>
            <a:off x="5321130" y="1919893"/>
            <a:ext cx="3383763" cy="3082357"/>
            <a:chOff x="16574516" y="13776308"/>
            <a:chExt cx="5943866" cy="465844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18D44BA-43E3-F524-D2A9-019E4AE2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100186" y="13925749"/>
              <a:ext cx="5211327" cy="3761133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EFE293-446D-3FC9-8057-25158FF57BAA}"/>
                </a:ext>
              </a:extLst>
            </p:cNvPr>
            <p:cNvSpPr txBox="1"/>
            <p:nvPr/>
          </p:nvSpPr>
          <p:spPr>
            <a:xfrm>
              <a:off x="17815067" y="18062628"/>
              <a:ext cx="3939882" cy="372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65000"/>
                    </a:schemeClr>
                  </a:solidFill>
                </a:rPr>
                <a:t>Average reward over 2000 iterations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4481E6-4344-9AC7-D508-1D495C056936}"/>
                </a:ext>
              </a:extLst>
            </p:cNvPr>
            <p:cNvSpPr txBox="1"/>
            <p:nvPr/>
          </p:nvSpPr>
          <p:spPr>
            <a:xfrm>
              <a:off x="20083865" y="15375512"/>
              <a:ext cx="2213228" cy="5020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Avg. Reward Smoothed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B17401-AA3D-7C05-BECE-5711B7881AEB}"/>
                </a:ext>
              </a:extLst>
            </p:cNvPr>
            <p:cNvSpPr txBox="1"/>
            <p:nvPr/>
          </p:nvSpPr>
          <p:spPr>
            <a:xfrm>
              <a:off x="20198887" y="15237317"/>
              <a:ext cx="1286612" cy="3194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Avg. Reward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94CFBF7-2790-C85B-3143-A4A829057E8B}"/>
                </a:ext>
              </a:extLst>
            </p:cNvPr>
            <p:cNvSpPr/>
            <p:nvPr/>
          </p:nvSpPr>
          <p:spPr>
            <a:xfrm>
              <a:off x="20028242" y="15332795"/>
              <a:ext cx="167954" cy="159860"/>
            </a:xfrm>
            <a:prstGeom prst="rect">
              <a:avLst/>
            </a:prstGeom>
            <a:solidFill>
              <a:srgbClr val="E525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5959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5CFB7A-75AF-4B54-BE0F-2E80423A2945}"/>
                </a:ext>
              </a:extLst>
            </p:cNvPr>
            <p:cNvSpPr/>
            <p:nvPr/>
          </p:nvSpPr>
          <p:spPr>
            <a:xfrm>
              <a:off x="20028242" y="15599883"/>
              <a:ext cx="167954" cy="159860"/>
            </a:xfrm>
            <a:prstGeom prst="rect">
              <a:avLst/>
            </a:prstGeom>
            <a:solidFill>
              <a:srgbClr val="F9C8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81F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E8F064-14DE-BFA8-AC6C-033E42901694}"/>
                </a:ext>
              </a:extLst>
            </p:cNvPr>
            <p:cNvSpPr txBox="1"/>
            <p:nvPr/>
          </p:nvSpPr>
          <p:spPr>
            <a:xfrm rot="16200000">
              <a:off x="16276629" y="15607022"/>
              <a:ext cx="1055888" cy="460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Reward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8ECB2F-8EDC-34B7-4364-AAEDC6BD2CBF}"/>
                </a:ext>
              </a:extLst>
            </p:cNvPr>
            <p:cNvSpPr txBox="1"/>
            <p:nvPr/>
          </p:nvSpPr>
          <p:spPr>
            <a:xfrm>
              <a:off x="19286328" y="17726340"/>
              <a:ext cx="997361" cy="383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Epoch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4BCF84B-42BD-5FB6-1D41-DBF29FA75445}"/>
                </a:ext>
              </a:extLst>
            </p:cNvPr>
            <p:cNvSpPr/>
            <p:nvPr/>
          </p:nvSpPr>
          <p:spPr>
            <a:xfrm>
              <a:off x="16643228" y="13776308"/>
              <a:ext cx="5875154" cy="4259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429736A-7717-86AC-EFB3-95BC196EBDAC}"/>
              </a:ext>
            </a:extLst>
          </p:cNvPr>
          <p:cNvSpPr txBox="1"/>
          <p:nvPr/>
        </p:nvSpPr>
        <p:spPr>
          <a:xfrm>
            <a:off x="996151" y="4177595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Video 1: Untrained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2B64F7-C658-92D7-1200-FD9F957605D5}"/>
              </a:ext>
            </a:extLst>
          </p:cNvPr>
          <p:cNvSpPr txBox="1"/>
          <p:nvPr/>
        </p:nvSpPr>
        <p:spPr>
          <a:xfrm>
            <a:off x="3438895" y="4602886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Video 2: Trained</a:t>
            </a:r>
          </a:p>
        </p:txBody>
      </p:sp>
    </p:spTree>
    <p:extLst>
      <p:ext uri="{BB962C8B-B14F-4D97-AF65-F5344CB8AC3E}">
        <p14:creationId xmlns:p14="http://schemas.microsoft.com/office/powerpoint/2010/main" val="1006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5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Lessons learned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F2726-DAD2-C30D-35BE-014F76015D09}"/>
              </a:ext>
            </a:extLst>
          </p:cNvPr>
          <p:cNvSpPr txBox="1"/>
          <p:nvPr/>
        </p:nvSpPr>
        <p:spPr>
          <a:xfrm>
            <a:off x="5524063" y="4515247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Video 3: Reward function before tuning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C0FDC-A3A2-BFE5-9957-29D4182EE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8" t="9135" r="10529" b="9474"/>
          <a:stretch/>
        </p:blipFill>
        <p:spPr>
          <a:xfrm>
            <a:off x="4918367" y="1518108"/>
            <a:ext cx="3596983" cy="3048627"/>
          </a:xfrm>
          <a:prstGeom prst="rect">
            <a:avLst/>
          </a:prstGeom>
        </p:spPr>
      </p:pic>
      <p:pic>
        <p:nvPicPr>
          <p:cNvPr id="3" name="Figure 1 2024-04-02 08-45-41">
            <a:hlinkClick r:id="" action="ppaction://media"/>
            <a:extLst>
              <a:ext uri="{FF2B5EF4-FFF2-40B4-BE49-F238E27FC236}">
                <a16:creationId xmlns:a16="http://schemas.microsoft.com/office/drawing/2014/main" id="{303F0EDF-6047-9707-C69D-CA1848A11F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0000" t="13369" r="30000" b="39199"/>
          <a:stretch/>
        </p:blipFill>
        <p:spPr>
          <a:xfrm>
            <a:off x="5345258" y="1891268"/>
            <a:ext cx="27432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AB939-284C-5869-C3A0-99B9BEA17740}"/>
              </a:ext>
            </a:extLst>
          </p:cNvPr>
          <p:cNvSpPr txBox="1"/>
          <p:nvPr/>
        </p:nvSpPr>
        <p:spPr>
          <a:xfrm>
            <a:off x="822034" y="2434166"/>
            <a:ext cx="32004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Reward function fine tuning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RL disadvantages</a:t>
            </a:r>
          </a:p>
          <a:p>
            <a:pPr algn="just">
              <a:spcAft>
                <a:spcPts val="150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2057400" cy="365125"/>
          </a:xfrm>
        </p:spPr>
        <p:txBody>
          <a:bodyPr/>
          <a:lstStyle/>
          <a:p>
            <a:fld id="{FA3B6140-8698-4806-9C3B-DA50898DEA37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68E5-736B-480B-B04E-4124262B06E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AB939-284C-5869-C3A0-99B9BEA17740}"/>
              </a:ext>
            </a:extLst>
          </p:cNvPr>
          <p:cNvSpPr txBox="1"/>
          <p:nvPr/>
        </p:nvSpPr>
        <p:spPr>
          <a:xfrm>
            <a:off x="1000125" y="1804246"/>
            <a:ext cx="714375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Increase Training Time/ Epoch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Add uncertainties to the environment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Extend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Hopf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formula for non-linear systems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Integrate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Hopf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formula as open loop control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500"/>
              </a:spcAft>
              <a:buAutoNum type="arabicPeriod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E1" id="{5A938FB3-57CF-4C95-9DE8-7997C03E9CA2}" vid="{07EEAB1D-AF64-47D0-983B-A6DA689CD1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550</Words>
  <Application>Microsoft Office PowerPoint</Application>
  <PresentationFormat>On-screen Show (4:3)</PresentationFormat>
  <Paragraphs>90</Paragraphs>
  <Slides>10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Ming Std L</vt:lpstr>
      <vt:lpstr>Arial</vt:lpstr>
      <vt:lpstr>Calibri</vt:lpstr>
      <vt:lpstr>Cambria Math</vt:lpstr>
      <vt:lpstr>Roboto</vt:lpstr>
      <vt:lpstr>sohne</vt:lpstr>
      <vt:lpstr>Söhne</vt:lpstr>
      <vt:lpstr>Times New Roman</vt:lpstr>
      <vt:lpstr>Office Theme</vt:lpstr>
      <vt:lpstr>Safe and Adaptable Navigation using RL and Optimal Control </vt:lpstr>
      <vt:lpstr>Introduction</vt:lpstr>
      <vt:lpstr>Theory</vt:lpstr>
      <vt:lpstr>TRPO Agent</vt:lpstr>
      <vt:lpstr>Implementation</vt:lpstr>
      <vt:lpstr>Reward Function </vt:lpstr>
      <vt:lpstr>Result</vt:lpstr>
      <vt:lpstr>Lessons learned</vt:lpstr>
      <vt:lpstr>Future Work</vt:lpstr>
      <vt:lpstr>References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Aslyn Rhiann Rau</dc:creator>
  <cp:lastModifiedBy>Jatin Sikka</cp:lastModifiedBy>
  <cp:revision>32</cp:revision>
  <dcterms:created xsi:type="dcterms:W3CDTF">2018-02-19T16:12:27Z</dcterms:created>
  <dcterms:modified xsi:type="dcterms:W3CDTF">2024-04-22T02:51:36Z</dcterms:modified>
</cp:coreProperties>
</file>